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9" r:id="rId3"/>
    <p:sldId id="261" r:id="rId4"/>
    <p:sldId id="257" r:id="rId5"/>
    <p:sldId id="258" r:id="rId6"/>
    <p:sldId id="260" r:id="rId7"/>
    <p:sldId id="262" r:id="rId8"/>
    <p:sldId id="264" r:id="rId9"/>
    <p:sldId id="266"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3110B01-3BC2-4C34-B516-AC6680D0C909}" type="datetimeFigureOut">
              <a:rPr lang="en-US" smtClean="0"/>
              <a:t>3/19/2020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4BB62-E63A-491C-87C5-435E6AC348B4}" type="slidenum">
              <a:rPr lang="en-US" smtClean="0"/>
              <a:t>‹#›</a:t>
            </a:fld>
            <a:endParaRPr lang="en-US"/>
          </a:p>
        </p:txBody>
      </p:sp>
    </p:spTree>
    <p:extLst>
      <p:ext uri="{BB962C8B-B14F-4D97-AF65-F5344CB8AC3E}">
        <p14:creationId xmlns:p14="http://schemas.microsoft.com/office/powerpoint/2010/main" val="1878981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110B01-3BC2-4C34-B516-AC6680D0C909}" type="datetimeFigureOut">
              <a:rPr lang="en-US" smtClean="0"/>
              <a:t>3/19/2020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4BB62-E63A-491C-87C5-435E6AC348B4}" type="slidenum">
              <a:rPr lang="en-US" smtClean="0"/>
              <a:t>‹#›</a:t>
            </a:fld>
            <a:endParaRPr lang="en-US"/>
          </a:p>
        </p:txBody>
      </p:sp>
    </p:spTree>
    <p:extLst>
      <p:ext uri="{BB962C8B-B14F-4D97-AF65-F5344CB8AC3E}">
        <p14:creationId xmlns:p14="http://schemas.microsoft.com/office/powerpoint/2010/main" val="3047707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110B01-3BC2-4C34-B516-AC6680D0C909}" type="datetimeFigureOut">
              <a:rPr lang="en-US" smtClean="0"/>
              <a:t>3/19/2020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4BB62-E63A-491C-87C5-435E6AC348B4}" type="slidenum">
              <a:rPr lang="en-US" smtClean="0"/>
              <a:t>‹#›</a:t>
            </a:fld>
            <a:endParaRPr lang="en-US"/>
          </a:p>
        </p:txBody>
      </p:sp>
    </p:spTree>
    <p:extLst>
      <p:ext uri="{BB962C8B-B14F-4D97-AF65-F5344CB8AC3E}">
        <p14:creationId xmlns:p14="http://schemas.microsoft.com/office/powerpoint/2010/main" val="18138145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110B01-3BC2-4C34-B516-AC6680D0C909}" type="datetimeFigureOut">
              <a:rPr lang="en-US" smtClean="0"/>
              <a:t>3/19/2020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4BB62-E63A-491C-87C5-435E6AC348B4}" type="slidenum">
              <a:rPr lang="en-US" smtClean="0"/>
              <a:t>‹#›</a:t>
            </a:fld>
            <a:endParaRPr lang="en-U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1284998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110B01-3BC2-4C34-B516-AC6680D0C909}" type="datetimeFigureOut">
              <a:rPr lang="en-US" smtClean="0"/>
              <a:t>3/19/2020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4BB62-E63A-491C-87C5-435E6AC348B4}" type="slidenum">
              <a:rPr lang="en-US" smtClean="0"/>
              <a:t>‹#›</a:t>
            </a:fld>
            <a:endParaRPr lang="en-US"/>
          </a:p>
        </p:txBody>
      </p:sp>
    </p:spTree>
    <p:extLst>
      <p:ext uri="{BB962C8B-B14F-4D97-AF65-F5344CB8AC3E}">
        <p14:creationId xmlns:p14="http://schemas.microsoft.com/office/powerpoint/2010/main" val="33019578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3110B01-3BC2-4C34-B516-AC6680D0C909}" type="datetimeFigureOut">
              <a:rPr lang="en-US" smtClean="0"/>
              <a:t>3/19/2020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4BB62-E63A-491C-87C5-435E6AC348B4}" type="slidenum">
              <a:rPr lang="en-US" smtClean="0"/>
              <a:t>‹#›</a:t>
            </a:fld>
            <a:endParaRPr lang="en-US"/>
          </a:p>
        </p:txBody>
      </p:sp>
    </p:spTree>
    <p:extLst>
      <p:ext uri="{BB962C8B-B14F-4D97-AF65-F5344CB8AC3E}">
        <p14:creationId xmlns:p14="http://schemas.microsoft.com/office/powerpoint/2010/main" val="14843350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3110B01-3BC2-4C34-B516-AC6680D0C909}" type="datetimeFigureOut">
              <a:rPr lang="en-US" smtClean="0"/>
              <a:t>3/19/2020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4BB62-E63A-491C-87C5-435E6AC348B4}" type="slidenum">
              <a:rPr lang="en-US" smtClean="0"/>
              <a:t>‹#›</a:t>
            </a:fld>
            <a:endParaRPr lang="en-US"/>
          </a:p>
        </p:txBody>
      </p:sp>
    </p:spTree>
    <p:extLst>
      <p:ext uri="{BB962C8B-B14F-4D97-AF65-F5344CB8AC3E}">
        <p14:creationId xmlns:p14="http://schemas.microsoft.com/office/powerpoint/2010/main" val="39563056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3110B01-3BC2-4C34-B516-AC6680D0C909}" type="datetimeFigureOut">
              <a:rPr lang="en-US" smtClean="0"/>
              <a:t>3/19/2020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4BB62-E63A-491C-87C5-435E6AC348B4}" type="slidenum">
              <a:rPr lang="en-US" smtClean="0"/>
              <a:t>‹#›</a:t>
            </a:fld>
            <a:endParaRPr lang="en-US"/>
          </a:p>
        </p:txBody>
      </p:sp>
    </p:spTree>
    <p:extLst>
      <p:ext uri="{BB962C8B-B14F-4D97-AF65-F5344CB8AC3E}">
        <p14:creationId xmlns:p14="http://schemas.microsoft.com/office/powerpoint/2010/main" val="22225045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3110B01-3BC2-4C34-B516-AC6680D0C909}" type="datetimeFigureOut">
              <a:rPr lang="en-US" smtClean="0"/>
              <a:t>3/19/2020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4BB62-E63A-491C-87C5-435E6AC348B4}" type="slidenum">
              <a:rPr lang="en-US" smtClean="0"/>
              <a:t>‹#›</a:t>
            </a:fld>
            <a:endParaRPr lang="en-US"/>
          </a:p>
        </p:txBody>
      </p:sp>
    </p:spTree>
    <p:extLst>
      <p:ext uri="{BB962C8B-B14F-4D97-AF65-F5344CB8AC3E}">
        <p14:creationId xmlns:p14="http://schemas.microsoft.com/office/powerpoint/2010/main" val="837214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63110B01-3BC2-4C34-B516-AC6680D0C909}" type="datetimeFigureOut">
              <a:rPr lang="en-US" smtClean="0"/>
              <a:t>3/19/2020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4BB62-E63A-491C-87C5-435E6AC348B4}" type="slidenum">
              <a:rPr lang="en-US" smtClean="0"/>
              <a:t>‹#›</a:t>
            </a:fld>
            <a:endParaRPr lang="en-US"/>
          </a:p>
        </p:txBody>
      </p:sp>
    </p:spTree>
    <p:extLst>
      <p:ext uri="{BB962C8B-B14F-4D97-AF65-F5344CB8AC3E}">
        <p14:creationId xmlns:p14="http://schemas.microsoft.com/office/powerpoint/2010/main" val="1441246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110B01-3BC2-4C34-B516-AC6680D0C909}" type="datetimeFigureOut">
              <a:rPr lang="en-US" smtClean="0"/>
              <a:t>3/19/2020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4BB62-E63A-491C-87C5-435E6AC348B4}" type="slidenum">
              <a:rPr lang="en-US" smtClean="0"/>
              <a:t>‹#›</a:t>
            </a:fld>
            <a:endParaRPr lang="en-US"/>
          </a:p>
        </p:txBody>
      </p:sp>
    </p:spTree>
    <p:extLst>
      <p:ext uri="{BB962C8B-B14F-4D97-AF65-F5344CB8AC3E}">
        <p14:creationId xmlns:p14="http://schemas.microsoft.com/office/powerpoint/2010/main" val="2719057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3110B01-3BC2-4C34-B516-AC6680D0C909}" type="datetimeFigureOut">
              <a:rPr lang="en-US" smtClean="0"/>
              <a:t>3/19/2020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4BB62-E63A-491C-87C5-435E6AC348B4}" type="slidenum">
              <a:rPr lang="en-US" smtClean="0"/>
              <a:t>‹#›</a:t>
            </a:fld>
            <a:endParaRPr lang="en-US"/>
          </a:p>
        </p:txBody>
      </p:sp>
    </p:spTree>
    <p:extLst>
      <p:ext uri="{BB962C8B-B14F-4D97-AF65-F5344CB8AC3E}">
        <p14:creationId xmlns:p14="http://schemas.microsoft.com/office/powerpoint/2010/main" val="25811184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3110B01-3BC2-4C34-B516-AC6680D0C909}" type="datetimeFigureOut">
              <a:rPr lang="en-US" smtClean="0"/>
              <a:t>3/19/2020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74BB62-E63A-491C-87C5-435E6AC348B4}" type="slidenum">
              <a:rPr lang="en-US" smtClean="0"/>
              <a:t>‹#›</a:t>
            </a:fld>
            <a:endParaRPr lang="en-US"/>
          </a:p>
        </p:txBody>
      </p:sp>
    </p:spTree>
    <p:extLst>
      <p:ext uri="{BB962C8B-B14F-4D97-AF65-F5344CB8AC3E}">
        <p14:creationId xmlns:p14="http://schemas.microsoft.com/office/powerpoint/2010/main" val="2036515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63110B01-3BC2-4C34-B516-AC6680D0C909}" type="datetimeFigureOut">
              <a:rPr lang="en-US" smtClean="0"/>
              <a:t>3/19/2020</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4674BB62-E63A-491C-87C5-435E6AC348B4}" type="slidenum">
              <a:rPr lang="en-US" smtClean="0"/>
              <a:t>‹#›</a:t>
            </a:fld>
            <a:endParaRPr lang="en-US"/>
          </a:p>
        </p:txBody>
      </p:sp>
    </p:spTree>
    <p:extLst>
      <p:ext uri="{BB962C8B-B14F-4D97-AF65-F5344CB8AC3E}">
        <p14:creationId xmlns:p14="http://schemas.microsoft.com/office/powerpoint/2010/main" val="1079941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63110B01-3BC2-4C34-B516-AC6680D0C909}" type="datetimeFigureOut">
              <a:rPr lang="en-US" smtClean="0"/>
              <a:t>3/19/2020</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4674BB62-E63A-491C-87C5-435E6AC348B4}" type="slidenum">
              <a:rPr lang="en-US" smtClean="0"/>
              <a:t>‹#›</a:t>
            </a:fld>
            <a:endParaRPr lang="en-US"/>
          </a:p>
        </p:txBody>
      </p:sp>
    </p:spTree>
    <p:extLst>
      <p:ext uri="{BB962C8B-B14F-4D97-AF65-F5344CB8AC3E}">
        <p14:creationId xmlns:p14="http://schemas.microsoft.com/office/powerpoint/2010/main" val="475975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63110B01-3BC2-4C34-B516-AC6680D0C909}" type="datetimeFigureOut">
              <a:rPr lang="en-US" smtClean="0"/>
              <a:t>3/19/2020</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4674BB62-E63A-491C-87C5-435E6AC348B4}" type="slidenum">
              <a:rPr lang="en-US" smtClean="0"/>
              <a:t>‹#›</a:t>
            </a:fld>
            <a:endParaRPr lang="en-US"/>
          </a:p>
        </p:txBody>
      </p:sp>
    </p:spTree>
    <p:extLst>
      <p:ext uri="{BB962C8B-B14F-4D97-AF65-F5344CB8AC3E}">
        <p14:creationId xmlns:p14="http://schemas.microsoft.com/office/powerpoint/2010/main" val="3333901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110B01-3BC2-4C34-B516-AC6680D0C909}" type="datetimeFigureOut">
              <a:rPr lang="en-US" smtClean="0"/>
              <a:t>3/19/2020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4BB62-E63A-491C-87C5-435E6AC348B4}" type="slidenum">
              <a:rPr lang="en-US" smtClean="0"/>
              <a:t>‹#›</a:t>
            </a:fld>
            <a:endParaRPr lang="en-US"/>
          </a:p>
        </p:txBody>
      </p:sp>
    </p:spTree>
    <p:extLst>
      <p:ext uri="{BB962C8B-B14F-4D97-AF65-F5344CB8AC3E}">
        <p14:creationId xmlns:p14="http://schemas.microsoft.com/office/powerpoint/2010/main" val="2526665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63110B01-3BC2-4C34-B516-AC6680D0C909}" type="datetimeFigureOut">
              <a:rPr lang="en-US" smtClean="0"/>
              <a:t>3/19/2020</a:t>
            </a:fld>
            <a:endParaRPr 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4674BB62-E63A-491C-87C5-435E6AC348B4}" type="slidenum">
              <a:rPr lang="en-US" smtClean="0"/>
              <a:t>‹#›</a:t>
            </a:fld>
            <a:endParaRPr lang="en-US"/>
          </a:p>
        </p:txBody>
      </p:sp>
    </p:spTree>
    <p:extLst>
      <p:ext uri="{BB962C8B-B14F-4D97-AF65-F5344CB8AC3E}">
        <p14:creationId xmlns:p14="http://schemas.microsoft.com/office/powerpoint/2010/main" val="2940286092"/>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200" b="1" dirty="0" smtClean="0">
                <a:latin typeface="Times New Roman" pitchFamily="18" charset="0"/>
                <a:cs typeface="Times New Roman" pitchFamily="18" charset="0"/>
              </a:rPr>
              <a:t>Physical Education</a:t>
            </a:r>
            <a:endParaRPr lang="en-US" sz="3200" b="1" dirty="0">
              <a:latin typeface="Times New Roman" pitchFamily="18" charset="0"/>
              <a:cs typeface="Times New Roman" pitchFamily="18" charset="0"/>
            </a:endParaRPr>
          </a:p>
        </p:txBody>
      </p:sp>
      <p:sp>
        <p:nvSpPr>
          <p:cNvPr id="3" name="Subtitle 2"/>
          <p:cNvSpPr>
            <a:spLocks noGrp="1"/>
          </p:cNvSpPr>
          <p:nvPr>
            <p:ph type="subTitle" idx="1"/>
          </p:nvPr>
        </p:nvSpPr>
        <p:spPr/>
        <p:txBody>
          <a:bodyPr>
            <a:normAutofit/>
          </a:bodyPr>
          <a:lstStyle/>
          <a:p>
            <a:r>
              <a:rPr lang="en-US" b="1" dirty="0" smtClean="0">
                <a:solidFill>
                  <a:schemeClr val="tx1"/>
                </a:solidFill>
                <a:latin typeface="Times New Roman" pitchFamily="18" charset="0"/>
                <a:cs typeface="Times New Roman" pitchFamily="18" charset="0"/>
              </a:rPr>
              <a:t>Prepared by: Ayesha Mahmood</a:t>
            </a:r>
            <a:endParaRPr lang="en-US"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4850199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ehmood Bahi\Desktop\downloa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202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9663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1142999"/>
          </a:xfrm>
        </p:spPr>
        <p:txBody>
          <a:bodyPr/>
          <a:lstStyle/>
          <a:p>
            <a:r>
              <a:rPr lang="en-US" b="1" dirty="0">
                <a:latin typeface="Times New Roman" pitchFamily="18" charset="0"/>
                <a:cs typeface="Times New Roman" pitchFamily="18" charset="0"/>
              </a:rPr>
              <a:t>Physical education</a:t>
            </a:r>
            <a:endParaRPr lang="en-US" dirty="0"/>
          </a:p>
        </p:txBody>
      </p:sp>
      <p:sp>
        <p:nvSpPr>
          <p:cNvPr id="3" name="Subtitle 2"/>
          <p:cNvSpPr>
            <a:spLocks noGrp="1"/>
          </p:cNvSpPr>
          <p:nvPr>
            <p:ph type="subTitle" idx="1"/>
          </p:nvPr>
        </p:nvSpPr>
        <p:spPr>
          <a:xfrm>
            <a:off x="228600" y="1524000"/>
            <a:ext cx="8305800" cy="4724400"/>
          </a:xfrm>
        </p:spPr>
        <p:txBody>
          <a:bodyPr/>
          <a:lstStyle/>
          <a:p>
            <a:pPr algn="just"/>
            <a:r>
              <a:rPr lang="en-US" b="1" dirty="0">
                <a:solidFill>
                  <a:schemeClr val="tx1"/>
                </a:solidFill>
                <a:latin typeface="Times New Roman" pitchFamily="18" charset="0"/>
                <a:cs typeface="Times New Roman" pitchFamily="18" charset="0"/>
              </a:rPr>
              <a:t>Physical education</a:t>
            </a:r>
            <a:r>
              <a:rPr lang="en-US" dirty="0">
                <a:solidFill>
                  <a:schemeClr val="tx1"/>
                </a:solidFill>
                <a:latin typeface="Times New Roman" pitchFamily="18" charset="0"/>
                <a:cs typeface="Times New Roman" pitchFamily="18" charset="0"/>
              </a:rPr>
              <a:t> is a course taught in </a:t>
            </a:r>
            <a:r>
              <a:rPr lang="en-US" dirty="0" smtClean="0">
                <a:solidFill>
                  <a:schemeClr val="tx1"/>
                </a:solidFill>
                <a:latin typeface="Times New Roman" pitchFamily="18" charset="0"/>
                <a:cs typeface="Times New Roman" pitchFamily="18" charset="0"/>
              </a:rPr>
              <a:t>institute that </a:t>
            </a:r>
            <a:r>
              <a:rPr lang="en-US" dirty="0">
                <a:solidFill>
                  <a:schemeClr val="tx1"/>
                </a:solidFill>
                <a:latin typeface="Times New Roman" pitchFamily="18" charset="0"/>
                <a:cs typeface="Times New Roman" pitchFamily="18" charset="0"/>
              </a:rPr>
              <a:t>focuses on developing physical fitness and the ability to perform and enjoy day-to-day physical activities with ease. </a:t>
            </a:r>
            <a:r>
              <a:rPr lang="en-US" dirty="0" smtClean="0">
                <a:solidFill>
                  <a:schemeClr val="tx1"/>
                </a:solidFill>
                <a:latin typeface="Times New Roman" pitchFamily="18" charset="0"/>
                <a:cs typeface="Times New Roman" pitchFamily="18" charset="0"/>
              </a:rPr>
              <a:t>Students </a:t>
            </a:r>
            <a:r>
              <a:rPr lang="en-US" dirty="0">
                <a:solidFill>
                  <a:schemeClr val="tx1"/>
                </a:solidFill>
                <a:latin typeface="Times New Roman" pitchFamily="18" charset="0"/>
                <a:cs typeface="Times New Roman" pitchFamily="18" charset="0"/>
              </a:rPr>
              <a:t>also develop skills necessary to participate in a wide range of activities, such as soccer, basketball, or swimming. Regular physical education classes prepare </a:t>
            </a:r>
            <a:r>
              <a:rPr lang="en-US" dirty="0" smtClean="0">
                <a:solidFill>
                  <a:schemeClr val="tx1"/>
                </a:solidFill>
                <a:latin typeface="Times New Roman" pitchFamily="18" charset="0"/>
                <a:cs typeface="Times New Roman" pitchFamily="18" charset="0"/>
              </a:rPr>
              <a:t>students </a:t>
            </a:r>
            <a:r>
              <a:rPr lang="en-US" dirty="0">
                <a:solidFill>
                  <a:schemeClr val="tx1"/>
                </a:solidFill>
                <a:latin typeface="Times New Roman" pitchFamily="18" charset="0"/>
                <a:cs typeface="Times New Roman" pitchFamily="18" charset="0"/>
              </a:rPr>
              <a:t>to be physically and mentally active, fit, and healthy into </a:t>
            </a:r>
            <a:r>
              <a:rPr lang="en-US" dirty="0" smtClean="0">
                <a:solidFill>
                  <a:schemeClr val="tx1"/>
                </a:solidFill>
                <a:latin typeface="Times New Roman" pitchFamily="18" charset="0"/>
                <a:cs typeface="Times New Roman" pitchFamily="18" charset="0"/>
              </a:rPr>
              <a:t>later life</a:t>
            </a:r>
            <a:r>
              <a:rPr lang="en-US" dirty="0" smtClean="0"/>
              <a:t>. </a:t>
            </a:r>
            <a:endParaRPr lang="en-US" dirty="0"/>
          </a:p>
        </p:txBody>
      </p:sp>
    </p:spTree>
    <p:extLst>
      <p:ext uri="{BB962C8B-B14F-4D97-AF65-F5344CB8AC3E}">
        <p14:creationId xmlns:p14="http://schemas.microsoft.com/office/powerpoint/2010/main" val="3313255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1219199"/>
          </a:xfrm>
        </p:spPr>
        <p:txBody>
          <a:bodyPr>
            <a:normAutofit fontScale="90000"/>
          </a:bodyPr>
          <a:lstStyle/>
          <a:p>
            <a:r>
              <a:rPr lang="en-US" dirty="0"/>
              <a:t>What Is Physical Education?</a:t>
            </a:r>
          </a:p>
        </p:txBody>
      </p:sp>
      <p:sp>
        <p:nvSpPr>
          <p:cNvPr id="3" name="Subtitle 2"/>
          <p:cNvSpPr>
            <a:spLocks noGrp="1"/>
          </p:cNvSpPr>
          <p:nvPr>
            <p:ph type="subTitle" idx="1"/>
          </p:nvPr>
        </p:nvSpPr>
        <p:spPr>
          <a:xfrm>
            <a:off x="381000" y="1905000"/>
            <a:ext cx="8382000" cy="4495800"/>
          </a:xfrm>
        </p:spPr>
        <p:txBody>
          <a:bodyPr>
            <a:normAutofit/>
          </a:bodyPr>
          <a:lstStyle/>
          <a:p>
            <a:pPr algn="just"/>
            <a:r>
              <a:rPr lang="en-US" dirty="0" smtClean="0">
                <a:solidFill>
                  <a:schemeClr val="tx1"/>
                </a:solidFill>
              </a:rPr>
              <a:t>Physical </a:t>
            </a:r>
            <a:r>
              <a:rPr lang="en-US" dirty="0">
                <a:solidFill>
                  <a:schemeClr val="tx1"/>
                </a:solidFill>
              </a:rPr>
              <a:t>education is an integral part of the general education designed to promote the desired level of fitness through participation in well selected activities</a:t>
            </a:r>
            <a:r>
              <a:rPr lang="en-US" dirty="0" smtClean="0"/>
              <a:t>.</a:t>
            </a:r>
          </a:p>
          <a:p>
            <a:pPr algn="just"/>
            <a:r>
              <a:rPr lang="en-US" dirty="0">
                <a:solidFill>
                  <a:schemeClr val="tx1"/>
                </a:solidFill>
                <a:latin typeface="Times New Roman" pitchFamily="18" charset="0"/>
                <a:cs typeface="Times New Roman" pitchFamily="18" charset="0"/>
              </a:rPr>
              <a:t>PE is an important part of the curriculum, a subject that gives you an opportunity to achieve, develop, and maintain the desired fitness level through various games, sports and </a:t>
            </a:r>
            <a:r>
              <a:rPr lang="en-US" dirty="0" smtClean="0">
                <a:solidFill>
                  <a:schemeClr val="tx1"/>
                </a:solidFill>
                <a:latin typeface="Times New Roman" pitchFamily="18" charset="0"/>
                <a:cs typeface="Times New Roman" pitchFamily="18" charset="0"/>
              </a:rPr>
              <a:t>activities. It </a:t>
            </a:r>
            <a:r>
              <a:rPr lang="en-US" dirty="0">
                <a:solidFill>
                  <a:schemeClr val="tx1"/>
                </a:solidFill>
                <a:latin typeface="Times New Roman" pitchFamily="18" charset="0"/>
                <a:cs typeface="Times New Roman" pitchFamily="18" charset="0"/>
              </a:rPr>
              <a:t>is also known in many Commonwealth countries as physical training or PT, is an educational course related to the physique of the human body</a:t>
            </a:r>
          </a:p>
          <a:p>
            <a:pPr algn="just"/>
            <a:endParaRPr lang="en-US" dirty="0"/>
          </a:p>
        </p:txBody>
      </p:sp>
    </p:spTree>
    <p:extLst>
      <p:ext uri="{BB962C8B-B14F-4D97-AF65-F5344CB8AC3E}">
        <p14:creationId xmlns:p14="http://schemas.microsoft.com/office/powerpoint/2010/main" val="458216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1"/>
            <a:ext cx="7772400" cy="685799"/>
          </a:xfrm>
        </p:spPr>
        <p:txBody>
          <a:bodyPr>
            <a:normAutofit fontScale="90000"/>
          </a:bodyPr>
          <a:lstStyle/>
          <a:p>
            <a:r>
              <a:rPr lang="en-US" dirty="0" smtClean="0"/>
              <a:t>Continue….</a:t>
            </a:r>
            <a:endParaRPr lang="en-US" dirty="0"/>
          </a:p>
        </p:txBody>
      </p:sp>
      <p:sp>
        <p:nvSpPr>
          <p:cNvPr id="3" name="Subtitle 2"/>
          <p:cNvSpPr>
            <a:spLocks noGrp="1"/>
          </p:cNvSpPr>
          <p:nvPr>
            <p:ph type="subTitle" idx="1"/>
          </p:nvPr>
        </p:nvSpPr>
        <p:spPr>
          <a:xfrm>
            <a:off x="457200" y="2057400"/>
            <a:ext cx="7315200" cy="3581400"/>
          </a:xfrm>
        </p:spPr>
        <p:txBody>
          <a:bodyPr/>
          <a:lstStyle/>
          <a:p>
            <a:pPr algn="just"/>
            <a:r>
              <a:rPr lang="en-US" dirty="0">
                <a:solidFill>
                  <a:schemeClr val="tx1"/>
                </a:solidFill>
              </a:rPr>
              <a:t>It is taken during primary and secondary education and encourages psychomotor learning in a play or movement exploration setting to promote </a:t>
            </a:r>
            <a:r>
              <a:rPr lang="en-US" dirty="0" smtClean="0">
                <a:solidFill>
                  <a:schemeClr val="tx1"/>
                </a:solidFill>
              </a:rPr>
              <a:t>health.</a:t>
            </a:r>
            <a:endParaRPr lang="en-US" dirty="0">
              <a:solidFill>
                <a:schemeClr val="tx1"/>
              </a:solidFill>
            </a:endParaRPr>
          </a:p>
        </p:txBody>
      </p:sp>
    </p:spTree>
    <p:extLst>
      <p:ext uri="{BB962C8B-B14F-4D97-AF65-F5344CB8AC3E}">
        <p14:creationId xmlns:p14="http://schemas.microsoft.com/office/powerpoint/2010/main" val="1552875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1"/>
            <a:ext cx="7772400" cy="1066799"/>
          </a:xfrm>
        </p:spPr>
        <p:txBody>
          <a:bodyPr>
            <a:normAutofit fontScale="90000"/>
          </a:bodyPr>
          <a:lstStyle/>
          <a:p>
            <a:r>
              <a:rPr lang="en-US" dirty="0" smtClean="0"/>
              <a:t>Definition of physical education</a:t>
            </a:r>
            <a:endParaRPr lang="en-US" dirty="0"/>
          </a:p>
        </p:txBody>
      </p:sp>
      <p:sp>
        <p:nvSpPr>
          <p:cNvPr id="3" name="Subtitle 2"/>
          <p:cNvSpPr>
            <a:spLocks noGrp="1"/>
          </p:cNvSpPr>
          <p:nvPr>
            <p:ph type="subTitle" idx="1"/>
          </p:nvPr>
        </p:nvSpPr>
        <p:spPr>
          <a:xfrm>
            <a:off x="609600" y="2362200"/>
            <a:ext cx="7848600" cy="3276600"/>
          </a:xfrm>
        </p:spPr>
        <p:txBody>
          <a:bodyPr/>
          <a:lstStyle/>
          <a:p>
            <a:pPr algn="just"/>
            <a:r>
              <a:rPr lang="en-US" dirty="0">
                <a:solidFill>
                  <a:schemeClr val="tx1"/>
                </a:solidFill>
                <a:latin typeface="Times New Roman" pitchFamily="18" charset="0"/>
                <a:cs typeface="Times New Roman" pitchFamily="18" charset="0"/>
              </a:rPr>
              <a:t>Kilpatrick has detained it as “A way of education through motor activity and related experiences and its subject matter is primarily ways of behaving”. </a:t>
            </a:r>
          </a:p>
        </p:txBody>
      </p:sp>
    </p:spTree>
    <p:extLst>
      <p:ext uri="{BB962C8B-B14F-4D97-AF65-F5344CB8AC3E}">
        <p14:creationId xmlns:p14="http://schemas.microsoft.com/office/powerpoint/2010/main" val="11957599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1"/>
            <a:ext cx="7772400" cy="1142999"/>
          </a:xfrm>
        </p:spPr>
        <p:txBody>
          <a:bodyPr/>
          <a:lstStyle/>
          <a:p>
            <a:r>
              <a:rPr lang="en-US" dirty="0"/>
              <a:t>Continue….</a:t>
            </a:r>
          </a:p>
        </p:txBody>
      </p:sp>
      <p:sp>
        <p:nvSpPr>
          <p:cNvPr id="3" name="Subtitle 2"/>
          <p:cNvSpPr>
            <a:spLocks noGrp="1"/>
          </p:cNvSpPr>
          <p:nvPr>
            <p:ph type="subTitle" idx="1"/>
          </p:nvPr>
        </p:nvSpPr>
        <p:spPr>
          <a:xfrm>
            <a:off x="304800" y="1981200"/>
            <a:ext cx="8382000" cy="4495800"/>
          </a:xfrm>
        </p:spPr>
        <p:txBody>
          <a:bodyPr>
            <a:noAutofit/>
          </a:bodyPr>
          <a:lstStyle/>
          <a:p>
            <a:pPr algn="just"/>
            <a:r>
              <a:rPr lang="en-US" sz="2400" dirty="0">
                <a:solidFill>
                  <a:schemeClr val="tx1"/>
                </a:solidFill>
                <a:latin typeface="Times New Roman" pitchFamily="18" charset="0"/>
                <a:cs typeface="Times New Roman" pitchFamily="18" charset="0"/>
              </a:rPr>
              <a:t>According to Modular Commission, “Physical education is not more drill or a series of regulated exercises. It includes all forms of physical activities and games which promote the development of body and mind”, </a:t>
            </a:r>
            <a:endParaRPr lang="en-US" sz="2400" dirty="0" smtClean="0">
              <a:solidFill>
                <a:schemeClr val="tx1"/>
              </a:solidFill>
              <a:latin typeface="Times New Roman" pitchFamily="18" charset="0"/>
              <a:cs typeface="Times New Roman" pitchFamily="18" charset="0"/>
            </a:endParaRPr>
          </a:p>
          <a:p>
            <a:pPr algn="just"/>
            <a:r>
              <a:rPr lang="en-US" sz="2400" dirty="0" smtClean="0">
                <a:solidFill>
                  <a:schemeClr val="tx1"/>
                </a:solidFill>
                <a:latin typeface="Times New Roman" pitchFamily="18" charset="0"/>
                <a:cs typeface="Times New Roman" pitchFamily="18" charset="0"/>
              </a:rPr>
              <a:t>Kothari </a:t>
            </a:r>
            <a:r>
              <a:rPr lang="en-US" sz="2400" dirty="0">
                <a:solidFill>
                  <a:schemeClr val="tx1"/>
                </a:solidFill>
                <a:latin typeface="Times New Roman" pitchFamily="18" charset="0"/>
                <a:cs typeface="Times New Roman" pitchFamily="18" charset="0"/>
              </a:rPr>
              <a:t>Commission opined, “Physical education contributes not only to the physical fitness but also to physical efficiency, mental alertness and the development of certain qualities like </a:t>
            </a:r>
            <a:r>
              <a:rPr lang="en-US" sz="2400" dirty="0" smtClean="0">
                <a:solidFill>
                  <a:schemeClr val="tx1"/>
                </a:solidFill>
                <a:latin typeface="Times New Roman" pitchFamily="18" charset="0"/>
                <a:cs typeface="Times New Roman" pitchFamily="18" charset="0"/>
              </a:rPr>
              <a:t>team </a:t>
            </a:r>
            <a:r>
              <a:rPr lang="en-US" sz="2400" dirty="0">
                <a:solidFill>
                  <a:schemeClr val="tx1"/>
                </a:solidFill>
                <a:latin typeface="Times New Roman" pitchFamily="18" charset="0"/>
                <a:cs typeface="Times New Roman" pitchFamily="18" charset="0"/>
              </a:rPr>
              <a:t>spirit, leadership, discipline tolerance, obedience to rules, moderation in victory and balance in defeat”. </a:t>
            </a:r>
          </a:p>
        </p:txBody>
      </p:sp>
    </p:spTree>
    <p:extLst>
      <p:ext uri="{BB962C8B-B14F-4D97-AF65-F5344CB8AC3E}">
        <p14:creationId xmlns:p14="http://schemas.microsoft.com/office/powerpoint/2010/main" val="18138347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 of </a:t>
            </a:r>
            <a:r>
              <a:rPr lang="en-US" dirty="0" err="1" smtClean="0"/>
              <a:t>Phy</a:t>
            </a:r>
            <a:r>
              <a:rPr lang="en-US" dirty="0" smtClean="0"/>
              <a:t>. </a:t>
            </a:r>
            <a:r>
              <a:rPr lang="en-US" dirty="0" err="1" smtClean="0"/>
              <a:t>Edu</a:t>
            </a:r>
            <a:endParaRPr lang="en-US" dirty="0"/>
          </a:p>
        </p:txBody>
      </p:sp>
      <p:sp>
        <p:nvSpPr>
          <p:cNvPr id="3" name="Text Placeholder 2"/>
          <p:cNvSpPr>
            <a:spLocks noGrp="1"/>
          </p:cNvSpPr>
          <p:nvPr>
            <p:ph type="body" idx="1"/>
          </p:nvPr>
        </p:nvSpPr>
        <p:spPr/>
        <p:txBody>
          <a:bodyPr/>
          <a:lstStyle/>
          <a:p>
            <a:r>
              <a:rPr lang="en-US" dirty="0" smtClean="0"/>
              <a:t>Old concept</a:t>
            </a:r>
            <a:endParaRPr lang="en-US" dirty="0"/>
          </a:p>
        </p:txBody>
      </p:sp>
      <p:sp>
        <p:nvSpPr>
          <p:cNvPr id="4" name="Content Placeholder 3"/>
          <p:cNvSpPr>
            <a:spLocks noGrp="1"/>
          </p:cNvSpPr>
          <p:nvPr>
            <p:ph sz="half" idx="2"/>
          </p:nvPr>
        </p:nvSpPr>
        <p:spPr/>
        <p:txBody>
          <a:bodyPr/>
          <a:lstStyle/>
          <a:p>
            <a:r>
              <a:rPr lang="en-US" dirty="0"/>
              <a:t>Not understanding the real concept of physical education people still talk about it in terms of drill, physical training, physical culture, sports, gymnastics </a:t>
            </a:r>
            <a:r>
              <a:rPr lang="en-US" dirty="0" smtClean="0"/>
              <a:t>etc.</a:t>
            </a:r>
            <a:endParaRPr lang="en-US" dirty="0"/>
          </a:p>
        </p:txBody>
      </p:sp>
      <p:sp>
        <p:nvSpPr>
          <p:cNvPr id="5" name="Text Placeholder 4"/>
          <p:cNvSpPr>
            <a:spLocks noGrp="1"/>
          </p:cNvSpPr>
          <p:nvPr>
            <p:ph type="body" sz="quarter" idx="3"/>
          </p:nvPr>
        </p:nvSpPr>
        <p:spPr/>
        <p:txBody>
          <a:bodyPr/>
          <a:lstStyle/>
          <a:p>
            <a:r>
              <a:rPr lang="en-US" dirty="0" smtClean="0"/>
              <a:t>Modern concept</a:t>
            </a:r>
            <a:endParaRPr lang="en-US" dirty="0"/>
          </a:p>
        </p:txBody>
      </p:sp>
      <p:sp>
        <p:nvSpPr>
          <p:cNvPr id="6" name="Content Placeholder 5"/>
          <p:cNvSpPr>
            <a:spLocks noGrp="1"/>
          </p:cNvSpPr>
          <p:nvPr>
            <p:ph sz="quarter" idx="4"/>
          </p:nvPr>
        </p:nvSpPr>
        <p:spPr>
          <a:xfrm>
            <a:off x="4419600" y="2174874"/>
            <a:ext cx="4419599" cy="4530726"/>
          </a:xfrm>
        </p:spPr>
        <p:txBody>
          <a:bodyPr>
            <a:noAutofit/>
          </a:bodyPr>
          <a:lstStyle/>
          <a:p>
            <a:pPr algn="just"/>
            <a:r>
              <a:rPr lang="en-US" sz="2000" dirty="0">
                <a:latin typeface="Times New Roman" pitchFamily="18" charset="0"/>
                <a:cs typeface="Times New Roman" pitchFamily="18" charset="0"/>
              </a:rPr>
              <a:t>Physical education in its modern concept is broader and more meaningful. There is no doubt that it is condu­cive to build up organic health but it is helpful in develop­ing mental and emotional health and social qualities that are considered to be desirable by the society. It provides that much of energy which is so very necessary for every person to withstand the wear and tear of the struggle for existence</a:t>
            </a:r>
          </a:p>
        </p:txBody>
      </p:sp>
    </p:spTree>
    <p:extLst>
      <p:ext uri="{BB962C8B-B14F-4D97-AF65-F5344CB8AC3E}">
        <p14:creationId xmlns:p14="http://schemas.microsoft.com/office/powerpoint/2010/main" val="8304584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1295400"/>
          </a:xfrm>
        </p:spPr>
        <p:txBody>
          <a:bodyPr/>
          <a:lstStyle/>
          <a:p>
            <a:r>
              <a:rPr lang="en-US" dirty="0" smtClean="0">
                <a:latin typeface="Times New Roman" panose="02020603050405020304" pitchFamily="18" charset="0"/>
                <a:cs typeface="Times New Roman" panose="02020603050405020304" pitchFamily="18" charset="0"/>
              </a:rPr>
              <a:t>Conclusion</a:t>
            </a:r>
            <a:endParaRPr lang="en-US"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85800" y="2438400"/>
            <a:ext cx="7772400" cy="3886200"/>
          </a:xfrm>
        </p:spPr>
        <p:txBody>
          <a:bodyPr>
            <a:noAutofit/>
          </a:bodyPr>
          <a:lstStyle/>
          <a:p>
            <a:pPr algn="just"/>
            <a:r>
              <a:rPr lang="en-US" sz="4000" dirty="0">
                <a:solidFill>
                  <a:schemeClr val="tx1"/>
                </a:solidFill>
                <a:latin typeface="Times New Roman" pitchFamily="18" charset="0"/>
                <a:cs typeface="Times New Roman" pitchFamily="18" charset="0"/>
              </a:rPr>
              <a:t>However, physical education is complete educative process and not mere exercise and perspiration properly planned and conducted; it has a legitimate claim for inclu­sion in the general scheme of education.</a:t>
            </a:r>
          </a:p>
          <a:p>
            <a:pPr algn="just"/>
            <a:endParaRPr lang="en-US" sz="40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9611676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21137103</TotalTime>
  <Words>390</Words>
  <Application>Microsoft Office PowerPoint</Application>
  <PresentationFormat>On-screen Show (4:3)</PresentationFormat>
  <Paragraphs>21</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Century Gothic</vt:lpstr>
      <vt:lpstr>Times New Roman</vt:lpstr>
      <vt:lpstr>Wingdings 3</vt:lpstr>
      <vt:lpstr>Ion</vt:lpstr>
      <vt:lpstr>Physical Education</vt:lpstr>
      <vt:lpstr>PowerPoint Presentation</vt:lpstr>
      <vt:lpstr>Physical education</vt:lpstr>
      <vt:lpstr>What Is Physical Education?</vt:lpstr>
      <vt:lpstr>Continue….</vt:lpstr>
      <vt:lpstr>Definition of physical education</vt:lpstr>
      <vt:lpstr>Continue….</vt:lpstr>
      <vt:lpstr>Concept of Phy. Edu</vt:lpstr>
      <vt:lpstr>Conclusion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Mehmood Bahi</dc:creator>
  <cp:lastModifiedBy>ITcenter</cp:lastModifiedBy>
  <cp:revision>26</cp:revision>
  <dcterms:created xsi:type="dcterms:W3CDTF">2020-03-09T05:48:11Z</dcterms:created>
  <dcterms:modified xsi:type="dcterms:W3CDTF">2020-03-19T18:08:39Z</dcterms:modified>
</cp:coreProperties>
</file>